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41858" algn="l" rtl="0" fontAlgn="base">
      <a:spcBef>
        <a:spcPct val="0"/>
      </a:spcBef>
      <a:spcAft>
        <a:spcPct val="0"/>
      </a:spcAft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883715" algn="l" rtl="0" fontAlgn="base">
      <a:spcBef>
        <a:spcPct val="0"/>
      </a:spcBef>
      <a:spcAft>
        <a:spcPct val="0"/>
      </a:spcAft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25573" algn="l" rtl="0" fontAlgn="base">
      <a:spcBef>
        <a:spcPct val="0"/>
      </a:spcBef>
      <a:spcAft>
        <a:spcPct val="0"/>
      </a:spcAft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767431" algn="l" rtl="0" fontAlgn="base">
      <a:spcBef>
        <a:spcPct val="0"/>
      </a:spcBef>
      <a:spcAft>
        <a:spcPct val="0"/>
      </a:spcAft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09289" algn="l" defTabSz="883715" rtl="0" eaLnBrk="1" latinLnBrk="0" hangingPunct="1"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651146" algn="l" defTabSz="883715" rtl="0" eaLnBrk="1" latinLnBrk="0" hangingPunct="1"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093004" algn="l" defTabSz="883715" rtl="0" eaLnBrk="1" latinLnBrk="0" hangingPunct="1"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534861" algn="l" defTabSz="883715" rtl="0" eaLnBrk="1" latinLnBrk="0" hangingPunct="1">
      <a:defRPr kumimoji="1" sz="232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AA4E"/>
    <a:srgbClr val="B3A396"/>
    <a:srgbClr val="84522A"/>
    <a:srgbClr val="0099FF"/>
    <a:srgbClr val="002060"/>
    <a:srgbClr val="AFBDE1"/>
    <a:srgbClr val="2B5F2C"/>
    <a:srgbClr val="1E1C19"/>
    <a:srgbClr val="A28E7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深色樣式 1 - 輔色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樣式 1 - 輔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557" autoAdjust="0"/>
    <p:restoredTop sz="99741" autoAdjust="0"/>
  </p:normalViewPr>
  <p:slideViewPr>
    <p:cSldViewPr>
      <p:cViewPr>
        <p:scale>
          <a:sx n="33" d="100"/>
          <a:sy n="33" d="100"/>
        </p:scale>
        <p:origin x="1488" y="-3576"/>
      </p:cViewPr>
      <p:guideLst>
        <p:guide orient="horz" pos="13482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F80CA2-FD26-4508-B284-43957708B3A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1580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766763"/>
            <a:ext cx="271462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1" tIns="47476" rIns="94951" bIns="474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E90904-E9BF-4715-A39B-BEEDA9BBE4E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0563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41858" algn="l" rtl="0" eaLnBrk="0" fontAlgn="base" hangingPunct="0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883715" algn="l" rtl="0" eaLnBrk="0" fontAlgn="base" hangingPunct="0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25573" algn="l" rtl="0" eaLnBrk="0" fontAlgn="base" hangingPunct="0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767431" algn="l" rtl="0" eaLnBrk="0" fontAlgn="base" hangingPunct="0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09289" algn="l" defTabSz="883715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6pPr>
    <a:lvl7pPr marL="2651146" algn="l" defTabSz="883715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7pPr>
    <a:lvl8pPr marL="3093004" algn="l" defTabSz="883715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8pPr>
    <a:lvl9pPr marL="3534861" algn="l" defTabSz="883715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69938" indent="-295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85863" indent="-2365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60525" indent="-2365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135188" indent="-2365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9238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4958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50678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6398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90800EE-EF9F-4000-B597-8D9F3DC65603}" type="slidenum">
              <a:rPr lang="en-US" altLang="zh-TW"/>
              <a:pPr eaLnBrk="1" hangingPunct="1">
                <a:spcBef>
                  <a:spcPct val="0"/>
                </a:spcBef>
              </a:pPr>
              <a:t>1</a:t>
            </a:fld>
            <a:endParaRPr lang="en-US" altLang="zh-TW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766763"/>
            <a:ext cx="2714625" cy="383857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790" y="13297541"/>
            <a:ext cx="25733634" cy="917380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41579" y="24254836"/>
            <a:ext cx="21192056" cy="10939998"/>
          </a:xfrm>
        </p:spPr>
        <p:txBody>
          <a:bodyPr/>
          <a:lstStyle>
            <a:lvl1pPr marL="0" indent="0" algn="ctr">
              <a:buNone/>
              <a:defRPr/>
            </a:lvl1pPr>
            <a:lvl2pPr marL="427162" indent="0" algn="ctr">
              <a:buNone/>
              <a:defRPr/>
            </a:lvl2pPr>
            <a:lvl3pPr marL="854324" indent="0" algn="ctr">
              <a:buNone/>
              <a:defRPr/>
            </a:lvl3pPr>
            <a:lvl4pPr marL="1281486" indent="0" algn="ctr">
              <a:buNone/>
              <a:defRPr/>
            </a:lvl4pPr>
            <a:lvl5pPr marL="1708648" indent="0" algn="ctr">
              <a:buNone/>
              <a:defRPr/>
            </a:lvl5pPr>
            <a:lvl6pPr marL="2135810" indent="0" algn="ctr">
              <a:buNone/>
              <a:defRPr/>
            </a:lvl6pPr>
            <a:lvl7pPr marL="2562972" indent="0" algn="ctr">
              <a:buNone/>
              <a:defRPr/>
            </a:lvl7pPr>
            <a:lvl8pPr marL="2990134" indent="0" algn="ctr">
              <a:buNone/>
              <a:defRPr/>
            </a:lvl8pPr>
            <a:lvl9pPr marL="3417296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F622B-3115-400C-BA16-D5394F918A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921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430E07-8351-4E12-BA3C-21465DB510D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61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570274" y="3804467"/>
            <a:ext cx="6432667" cy="3424332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272274" y="3804467"/>
            <a:ext cx="19155614" cy="3424332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6FFED-E42D-428A-BEFA-AD2532FDA8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238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244A7-ECD0-47E9-8128-0B2F7762DB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848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0930" y="27505698"/>
            <a:ext cx="25735118" cy="8500673"/>
          </a:xfrm>
        </p:spPr>
        <p:txBody>
          <a:bodyPr anchor="t"/>
          <a:lstStyle>
            <a:lvl1pPr algn="l">
              <a:defRPr sz="3737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0930" y="18141588"/>
            <a:ext cx="25735118" cy="9364110"/>
          </a:xfrm>
        </p:spPr>
        <p:txBody>
          <a:bodyPr anchor="b"/>
          <a:lstStyle>
            <a:lvl1pPr marL="0" indent="0">
              <a:buNone/>
              <a:defRPr sz="1869"/>
            </a:lvl1pPr>
            <a:lvl2pPr marL="427162" indent="0">
              <a:buNone/>
              <a:defRPr sz="1682"/>
            </a:lvl2pPr>
            <a:lvl3pPr marL="854324" indent="0">
              <a:buNone/>
              <a:defRPr sz="1495"/>
            </a:lvl3pPr>
            <a:lvl4pPr marL="1281486" indent="0">
              <a:buNone/>
              <a:defRPr sz="1308"/>
            </a:lvl4pPr>
            <a:lvl5pPr marL="1708648" indent="0">
              <a:buNone/>
              <a:defRPr sz="1308"/>
            </a:lvl5pPr>
            <a:lvl6pPr marL="2135810" indent="0">
              <a:buNone/>
              <a:defRPr sz="1308"/>
            </a:lvl6pPr>
            <a:lvl7pPr marL="2562972" indent="0">
              <a:buNone/>
              <a:defRPr sz="1308"/>
            </a:lvl7pPr>
            <a:lvl8pPr marL="2990134" indent="0">
              <a:buNone/>
              <a:defRPr sz="1308"/>
            </a:lvl8pPr>
            <a:lvl9pPr marL="3417296" indent="0">
              <a:buNone/>
              <a:defRPr sz="1308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F67E0-7485-4BB3-8583-28190DE4FE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565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272273" y="12364904"/>
            <a:ext cx="12794140" cy="25682887"/>
          </a:xfrm>
        </p:spPr>
        <p:txBody>
          <a:bodyPr/>
          <a:lstStyle>
            <a:lvl1pPr>
              <a:defRPr sz="2616"/>
            </a:lvl1pPr>
            <a:lvl2pPr>
              <a:defRPr sz="2242"/>
            </a:lvl2pPr>
            <a:lvl3pPr>
              <a:defRPr sz="1869"/>
            </a:lvl3pPr>
            <a:lvl4pPr>
              <a:defRPr sz="1682"/>
            </a:lvl4pPr>
            <a:lvl5pPr>
              <a:defRPr sz="1682"/>
            </a:lvl5pPr>
            <a:lvl6pPr>
              <a:defRPr sz="1682"/>
            </a:lvl6pPr>
            <a:lvl7pPr>
              <a:defRPr sz="1682"/>
            </a:lvl7pPr>
            <a:lvl8pPr>
              <a:defRPr sz="1682"/>
            </a:lvl8pPr>
            <a:lvl9pPr>
              <a:defRPr sz="168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208802" y="12364904"/>
            <a:ext cx="12794140" cy="25682887"/>
          </a:xfrm>
        </p:spPr>
        <p:txBody>
          <a:bodyPr/>
          <a:lstStyle>
            <a:lvl1pPr>
              <a:defRPr sz="2616"/>
            </a:lvl1pPr>
            <a:lvl2pPr>
              <a:defRPr sz="2242"/>
            </a:lvl2pPr>
            <a:lvl3pPr>
              <a:defRPr sz="1869"/>
            </a:lvl3pPr>
            <a:lvl4pPr>
              <a:defRPr sz="1682"/>
            </a:lvl4pPr>
            <a:lvl5pPr>
              <a:defRPr sz="1682"/>
            </a:lvl5pPr>
            <a:lvl6pPr>
              <a:defRPr sz="1682"/>
            </a:lvl6pPr>
            <a:lvl7pPr>
              <a:defRPr sz="1682"/>
            </a:lvl7pPr>
            <a:lvl8pPr>
              <a:defRPr sz="1682"/>
            </a:lvl8pPr>
            <a:lvl9pPr>
              <a:defRPr sz="168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3D94A-6FE5-49B7-96F0-999BBC3360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662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356" y="1714290"/>
            <a:ext cx="27246505" cy="713396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4356" y="9581149"/>
            <a:ext cx="13375557" cy="3993194"/>
          </a:xfrm>
        </p:spPr>
        <p:txBody>
          <a:bodyPr anchor="b"/>
          <a:lstStyle>
            <a:lvl1pPr marL="0" indent="0">
              <a:buNone/>
              <a:defRPr sz="2242" b="1"/>
            </a:lvl1pPr>
            <a:lvl2pPr marL="427162" indent="0">
              <a:buNone/>
              <a:defRPr sz="1869" b="1"/>
            </a:lvl2pPr>
            <a:lvl3pPr marL="854324" indent="0">
              <a:buNone/>
              <a:defRPr sz="1682" b="1"/>
            </a:lvl3pPr>
            <a:lvl4pPr marL="1281486" indent="0">
              <a:buNone/>
              <a:defRPr sz="1495" b="1"/>
            </a:lvl4pPr>
            <a:lvl5pPr marL="1708648" indent="0">
              <a:buNone/>
              <a:defRPr sz="1495" b="1"/>
            </a:lvl5pPr>
            <a:lvl6pPr marL="2135810" indent="0">
              <a:buNone/>
              <a:defRPr sz="1495" b="1"/>
            </a:lvl6pPr>
            <a:lvl7pPr marL="2562972" indent="0">
              <a:buNone/>
              <a:defRPr sz="1495" b="1"/>
            </a:lvl7pPr>
            <a:lvl8pPr marL="2990134" indent="0">
              <a:buNone/>
              <a:defRPr sz="1495" b="1"/>
            </a:lvl8pPr>
            <a:lvl9pPr marL="3417296" indent="0">
              <a:buNone/>
              <a:defRPr sz="1495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4356" y="13574344"/>
            <a:ext cx="13375557" cy="24662176"/>
          </a:xfrm>
        </p:spPr>
        <p:txBody>
          <a:bodyPr/>
          <a:lstStyle>
            <a:lvl1pPr>
              <a:defRPr sz="2242"/>
            </a:lvl1pPr>
            <a:lvl2pPr>
              <a:defRPr sz="1869"/>
            </a:lvl2pPr>
            <a:lvl3pPr>
              <a:defRPr sz="1682"/>
            </a:lvl3pPr>
            <a:lvl4pPr>
              <a:defRPr sz="1495"/>
            </a:lvl4pPr>
            <a:lvl5pPr>
              <a:defRPr sz="1495"/>
            </a:lvl5pPr>
            <a:lvl6pPr>
              <a:defRPr sz="1495"/>
            </a:lvl6pPr>
            <a:lvl7pPr>
              <a:defRPr sz="1495"/>
            </a:lvl7pPr>
            <a:lvl8pPr>
              <a:defRPr sz="1495"/>
            </a:lvl8pPr>
            <a:lvl9pPr>
              <a:defRPr sz="149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79370" y="9581149"/>
            <a:ext cx="13381490" cy="3993194"/>
          </a:xfrm>
        </p:spPr>
        <p:txBody>
          <a:bodyPr anchor="b"/>
          <a:lstStyle>
            <a:lvl1pPr marL="0" indent="0">
              <a:buNone/>
              <a:defRPr sz="2242" b="1"/>
            </a:lvl1pPr>
            <a:lvl2pPr marL="427162" indent="0">
              <a:buNone/>
              <a:defRPr sz="1869" b="1"/>
            </a:lvl2pPr>
            <a:lvl3pPr marL="854324" indent="0">
              <a:buNone/>
              <a:defRPr sz="1682" b="1"/>
            </a:lvl3pPr>
            <a:lvl4pPr marL="1281486" indent="0">
              <a:buNone/>
              <a:defRPr sz="1495" b="1"/>
            </a:lvl4pPr>
            <a:lvl5pPr marL="1708648" indent="0">
              <a:buNone/>
              <a:defRPr sz="1495" b="1"/>
            </a:lvl5pPr>
            <a:lvl6pPr marL="2135810" indent="0">
              <a:buNone/>
              <a:defRPr sz="1495" b="1"/>
            </a:lvl6pPr>
            <a:lvl7pPr marL="2562972" indent="0">
              <a:buNone/>
              <a:defRPr sz="1495" b="1"/>
            </a:lvl7pPr>
            <a:lvl8pPr marL="2990134" indent="0">
              <a:buNone/>
              <a:defRPr sz="1495" b="1"/>
            </a:lvl8pPr>
            <a:lvl9pPr marL="3417296" indent="0">
              <a:buNone/>
              <a:defRPr sz="1495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79370" y="13574344"/>
            <a:ext cx="13381490" cy="24662176"/>
          </a:xfrm>
        </p:spPr>
        <p:txBody>
          <a:bodyPr/>
          <a:lstStyle>
            <a:lvl1pPr>
              <a:defRPr sz="2242"/>
            </a:lvl1pPr>
            <a:lvl2pPr>
              <a:defRPr sz="1869"/>
            </a:lvl2pPr>
            <a:lvl3pPr>
              <a:defRPr sz="1682"/>
            </a:lvl3pPr>
            <a:lvl4pPr>
              <a:defRPr sz="1495"/>
            </a:lvl4pPr>
            <a:lvl5pPr>
              <a:defRPr sz="1495"/>
            </a:lvl5pPr>
            <a:lvl6pPr>
              <a:defRPr sz="1495"/>
            </a:lvl6pPr>
            <a:lvl7pPr>
              <a:defRPr sz="1495"/>
            </a:lvl7pPr>
            <a:lvl8pPr>
              <a:defRPr sz="1495"/>
            </a:lvl8pPr>
            <a:lvl9pPr>
              <a:defRPr sz="149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9A8A0-72EB-416B-A358-32862878B0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609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AE2F4-B879-4B8B-95B4-D75300851B4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645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9E6E6-420C-4BFF-9C6B-4B66D29D4A2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714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354" y="1704854"/>
            <a:ext cx="9959732" cy="7251917"/>
          </a:xfrm>
        </p:spPr>
        <p:txBody>
          <a:bodyPr anchor="b"/>
          <a:lstStyle>
            <a:lvl1pPr algn="l">
              <a:defRPr sz="1869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7474" y="1704853"/>
            <a:ext cx="16923387" cy="36531665"/>
          </a:xfrm>
        </p:spPr>
        <p:txBody>
          <a:bodyPr/>
          <a:lstStyle>
            <a:lvl1pPr>
              <a:defRPr sz="2990"/>
            </a:lvl1pPr>
            <a:lvl2pPr>
              <a:defRPr sz="2616"/>
            </a:lvl2pPr>
            <a:lvl3pPr>
              <a:defRPr sz="2242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354" y="8956771"/>
            <a:ext cx="9959732" cy="29279749"/>
          </a:xfrm>
        </p:spPr>
        <p:txBody>
          <a:bodyPr/>
          <a:lstStyle>
            <a:lvl1pPr marL="0" indent="0">
              <a:buNone/>
              <a:defRPr sz="1308"/>
            </a:lvl1pPr>
            <a:lvl2pPr marL="427162" indent="0">
              <a:buNone/>
              <a:defRPr sz="1121"/>
            </a:lvl2pPr>
            <a:lvl3pPr marL="854324" indent="0">
              <a:buNone/>
              <a:defRPr sz="934"/>
            </a:lvl3pPr>
            <a:lvl4pPr marL="1281486" indent="0">
              <a:buNone/>
              <a:defRPr sz="841"/>
            </a:lvl4pPr>
            <a:lvl5pPr marL="1708648" indent="0">
              <a:buNone/>
              <a:defRPr sz="841"/>
            </a:lvl5pPr>
            <a:lvl6pPr marL="2135810" indent="0">
              <a:buNone/>
              <a:defRPr sz="841"/>
            </a:lvl6pPr>
            <a:lvl7pPr marL="2562972" indent="0">
              <a:buNone/>
              <a:defRPr sz="841"/>
            </a:lvl7pPr>
            <a:lvl8pPr marL="2990134" indent="0">
              <a:buNone/>
              <a:defRPr sz="841"/>
            </a:lvl8pPr>
            <a:lvl9pPr marL="3417296" indent="0">
              <a:buNone/>
              <a:defRPr sz="84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8F98E-1FC0-4155-ACCB-1976886728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984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4311" y="29962320"/>
            <a:ext cx="18164831" cy="3537098"/>
          </a:xfrm>
        </p:spPr>
        <p:txBody>
          <a:bodyPr anchor="b"/>
          <a:lstStyle>
            <a:lvl1pPr algn="l">
              <a:defRPr sz="1869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4311" y="3824911"/>
            <a:ext cx="18164831" cy="25681315"/>
          </a:xfrm>
        </p:spPr>
        <p:txBody>
          <a:bodyPr/>
          <a:lstStyle>
            <a:lvl1pPr marL="0" indent="0">
              <a:buNone/>
              <a:defRPr sz="2990"/>
            </a:lvl1pPr>
            <a:lvl2pPr marL="427162" indent="0">
              <a:buNone/>
              <a:defRPr sz="2616"/>
            </a:lvl2pPr>
            <a:lvl3pPr marL="854324" indent="0">
              <a:buNone/>
              <a:defRPr sz="2242"/>
            </a:lvl3pPr>
            <a:lvl4pPr marL="1281486" indent="0">
              <a:buNone/>
              <a:defRPr sz="1869"/>
            </a:lvl4pPr>
            <a:lvl5pPr marL="1708648" indent="0">
              <a:buNone/>
              <a:defRPr sz="1869"/>
            </a:lvl5pPr>
            <a:lvl6pPr marL="2135810" indent="0">
              <a:buNone/>
              <a:defRPr sz="1869"/>
            </a:lvl6pPr>
            <a:lvl7pPr marL="2562972" indent="0">
              <a:buNone/>
              <a:defRPr sz="1869"/>
            </a:lvl7pPr>
            <a:lvl8pPr marL="2990134" indent="0">
              <a:buNone/>
              <a:defRPr sz="1869"/>
            </a:lvl8pPr>
            <a:lvl9pPr marL="3417296" indent="0">
              <a:buNone/>
              <a:defRPr sz="1869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4311" y="33499418"/>
            <a:ext cx="18164831" cy="5023340"/>
          </a:xfrm>
        </p:spPr>
        <p:txBody>
          <a:bodyPr/>
          <a:lstStyle>
            <a:lvl1pPr marL="0" indent="0">
              <a:buNone/>
              <a:defRPr sz="1308"/>
            </a:lvl1pPr>
            <a:lvl2pPr marL="427162" indent="0">
              <a:buNone/>
              <a:defRPr sz="1121"/>
            </a:lvl2pPr>
            <a:lvl3pPr marL="854324" indent="0">
              <a:buNone/>
              <a:defRPr sz="934"/>
            </a:lvl3pPr>
            <a:lvl4pPr marL="1281486" indent="0">
              <a:buNone/>
              <a:defRPr sz="841"/>
            </a:lvl4pPr>
            <a:lvl5pPr marL="1708648" indent="0">
              <a:buNone/>
              <a:defRPr sz="841"/>
            </a:lvl5pPr>
            <a:lvl6pPr marL="2135810" indent="0">
              <a:buNone/>
              <a:defRPr sz="841"/>
            </a:lvl6pPr>
            <a:lvl7pPr marL="2562972" indent="0">
              <a:buNone/>
              <a:defRPr sz="841"/>
            </a:lvl7pPr>
            <a:lvl8pPr marL="2990134" indent="0">
              <a:buNone/>
              <a:defRPr sz="841"/>
            </a:lvl8pPr>
            <a:lvl9pPr marL="3417296" indent="0">
              <a:buNone/>
              <a:defRPr sz="84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94B46-73AA-455C-B80A-36CF166EF45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977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2273" y="3804466"/>
            <a:ext cx="25730668" cy="713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1654" tIns="225827" rIns="451654" bIns="2258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2273" y="12364904"/>
            <a:ext cx="25730668" cy="2568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1654" tIns="225827" rIns="451654" bIns="2258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2274" y="38999301"/>
            <a:ext cx="6305112" cy="2852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1654" tIns="225827" rIns="451654" bIns="225827" numCol="1" anchor="t" anchorCtr="0" compatLnSpc="1">
            <a:prstTxWarp prst="textNoShape">
              <a:avLst/>
            </a:prstTxWarp>
          </a:bodyPr>
          <a:lstStyle>
            <a:lvl1pPr>
              <a:defRPr sz="6447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2400" y="38999301"/>
            <a:ext cx="9590414" cy="2852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1654" tIns="225827" rIns="451654" bIns="225827" numCol="1" anchor="t" anchorCtr="0" compatLnSpc="1">
            <a:prstTxWarp prst="textNoShape">
              <a:avLst/>
            </a:prstTxWarp>
          </a:bodyPr>
          <a:lstStyle>
            <a:lvl1pPr algn="ctr">
              <a:defRPr sz="6447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7831" y="38999301"/>
            <a:ext cx="6305111" cy="2852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1654" tIns="225827" rIns="451654" bIns="225827" numCol="1" anchor="t" anchorCtr="0" compatLnSpc="1">
            <a:prstTxWarp prst="textNoShape">
              <a:avLst/>
            </a:prstTxWarp>
          </a:bodyPr>
          <a:lstStyle>
            <a:lvl1pPr algn="r">
              <a:defRPr sz="6447"/>
            </a:lvl1pPr>
          </a:lstStyle>
          <a:p>
            <a:fld id="{93A970BE-D680-419F-928D-8085A7FAC33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19708" rtl="0" eaLnBrk="0" fontAlgn="base" hangingPunct="0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+mj-lt"/>
          <a:ea typeface="+mj-ea"/>
          <a:cs typeface="+mj-cs"/>
        </a:defRPr>
      </a:lvl1pPr>
      <a:lvl2pPr algn="ctr" defTabSz="4219708" rtl="0" eaLnBrk="0" fontAlgn="base" hangingPunct="0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4219708" rtl="0" eaLnBrk="0" fontAlgn="base" hangingPunct="0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4219708" rtl="0" eaLnBrk="0" fontAlgn="base" hangingPunct="0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4219708" rtl="0" eaLnBrk="0" fontAlgn="base" hangingPunct="0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27162" algn="ctr" defTabSz="4219708" rtl="0" fontAlgn="base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854324" algn="ctr" defTabSz="4219708" rtl="0" fontAlgn="base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281486" algn="ctr" defTabSz="4219708" rtl="0" fontAlgn="base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708648" algn="ctr" defTabSz="4219708" rtl="0" fontAlgn="base">
        <a:spcBef>
          <a:spcPct val="0"/>
        </a:spcBef>
        <a:spcAft>
          <a:spcPct val="0"/>
        </a:spcAft>
        <a:defRPr kumimoji="1" sz="20274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1582576" indent="-1582576" algn="l" defTabSz="4219708" rtl="0" eaLnBrk="0" fontAlgn="base" hangingPunct="0">
        <a:spcBef>
          <a:spcPct val="20000"/>
        </a:spcBef>
        <a:spcAft>
          <a:spcPct val="0"/>
        </a:spcAft>
        <a:buChar char="•"/>
        <a:defRPr kumimoji="1" sz="14762">
          <a:solidFill>
            <a:schemeClr val="tx1"/>
          </a:solidFill>
          <a:latin typeface="+mn-lt"/>
          <a:ea typeface="+mn-ea"/>
          <a:cs typeface="+mn-cs"/>
        </a:defRPr>
      </a:lvl1pPr>
      <a:lvl2pPr marL="3429161" indent="-1318566" algn="l" defTabSz="4219708" rtl="0" eaLnBrk="0" fontAlgn="base" hangingPunct="0">
        <a:spcBef>
          <a:spcPct val="20000"/>
        </a:spcBef>
        <a:spcAft>
          <a:spcPct val="0"/>
        </a:spcAft>
        <a:buChar char="–"/>
        <a:defRPr kumimoji="1" sz="12893">
          <a:solidFill>
            <a:schemeClr val="tx1"/>
          </a:solidFill>
          <a:latin typeface="+mn-lt"/>
          <a:ea typeface="+mn-ea"/>
        </a:defRPr>
      </a:lvl2pPr>
      <a:lvl3pPr marL="5274264" indent="-1054557" algn="l" defTabSz="4219708" rtl="0" eaLnBrk="0" fontAlgn="base" hangingPunct="0">
        <a:spcBef>
          <a:spcPct val="20000"/>
        </a:spcBef>
        <a:spcAft>
          <a:spcPct val="0"/>
        </a:spcAft>
        <a:buChar char="•"/>
        <a:defRPr kumimoji="1" sz="11025">
          <a:solidFill>
            <a:schemeClr val="tx1"/>
          </a:solidFill>
          <a:latin typeface="+mn-lt"/>
          <a:ea typeface="+mn-ea"/>
        </a:defRPr>
      </a:lvl3pPr>
      <a:lvl4pPr marL="7384859" indent="-1054557" algn="l" defTabSz="4219708" rtl="0" eaLnBrk="0" fontAlgn="base" hangingPunct="0">
        <a:spcBef>
          <a:spcPct val="20000"/>
        </a:spcBef>
        <a:spcAft>
          <a:spcPct val="0"/>
        </a:spcAft>
        <a:buChar char="–"/>
        <a:defRPr kumimoji="1" sz="9250">
          <a:solidFill>
            <a:schemeClr val="tx1"/>
          </a:solidFill>
          <a:latin typeface="+mn-lt"/>
          <a:ea typeface="+mn-ea"/>
        </a:defRPr>
      </a:lvl4pPr>
      <a:lvl5pPr marL="9493972" indent="-1053073" algn="l" defTabSz="4219708" rtl="0" eaLnBrk="0" fontAlgn="base" hangingPunct="0">
        <a:spcBef>
          <a:spcPct val="20000"/>
        </a:spcBef>
        <a:spcAft>
          <a:spcPct val="0"/>
        </a:spcAft>
        <a:buChar char="»"/>
        <a:defRPr kumimoji="1" sz="9250">
          <a:solidFill>
            <a:schemeClr val="tx1"/>
          </a:solidFill>
          <a:latin typeface="+mn-lt"/>
          <a:ea typeface="+mn-ea"/>
        </a:defRPr>
      </a:lvl5pPr>
      <a:lvl6pPr marL="9921134" indent="-1053073" algn="l" defTabSz="4219708" rtl="0" fontAlgn="base">
        <a:spcBef>
          <a:spcPct val="20000"/>
        </a:spcBef>
        <a:spcAft>
          <a:spcPct val="0"/>
        </a:spcAft>
        <a:buChar char="»"/>
        <a:defRPr kumimoji="1" sz="9250">
          <a:solidFill>
            <a:schemeClr val="tx1"/>
          </a:solidFill>
          <a:latin typeface="+mn-lt"/>
          <a:ea typeface="+mn-ea"/>
        </a:defRPr>
      </a:lvl6pPr>
      <a:lvl7pPr marL="10348296" indent="-1053073" algn="l" defTabSz="4219708" rtl="0" fontAlgn="base">
        <a:spcBef>
          <a:spcPct val="20000"/>
        </a:spcBef>
        <a:spcAft>
          <a:spcPct val="0"/>
        </a:spcAft>
        <a:buChar char="»"/>
        <a:defRPr kumimoji="1" sz="9250">
          <a:solidFill>
            <a:schemeClr val="tx1"/>
          </a:solidFill>
          <a:latin typeface="+mn-lt"/>
          <a:ea typeface="+mn-ea"/>
        </a:defRPr>
      </a:lvl7pPr>
      <a:lvl8pPr marL="10775458" indent="-1053073" algn="l" defTabSz="4219708" rtl="0" fontAlgn="base">
        <a:spcBef>
          <a:spcPct val="20000"/>
        </a:spcBef>
        <a:spcAft>
          <a:spcPct val="0"/>
        </a:spcAft>
        <a:buChar char="»"/>
        <a:defRPr kumimoji="1" sz="9250">
          <a:solidFill>
            <a:schemeClr val="tx1"/>
          </a:solidFill>
          <a:latin typeface="+mn-lt"/>
          <a:ea typeface="+mn-ea"/>
        </a:defRPr>
      </a:lvl8pPr>
      <a:lvl9pPr marL="11202620" indent="-1053073" algn="l" defTabSz="4219708" rtl="0" fontAlgn="base">
        <a:spcBef>
          <a:spcPct val="20000"/>
        </a:spcBef>
        <a:spcAft>
          <a:spcPct val="0"/>
        </a:spcAft>
        <a:buChar char="»"/>
        <a:defRPr kumimoji="1" sz="925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162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324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486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8648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5810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2972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134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7296" algn="l" defTabSz="854324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11" Type="http://schemas.openxmlformats.org/officeDocument/2006/relationships/image" Target="../media/image8.png"/><Relationship Id="rId5" Type="http://schemas.openxmlformats.org/officeDocument/2006/relationships/image" Target="../media/image3.jpg"/><Relationship Id="rId10" Type="http://schemas.microsoft.com/office/2007/relationships/hdphoto" Target="../media/hdphoto1.wdp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018468" y="1488629"/>
            <a:ext cx="28232838" cy="258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97" tIns="42198" rIns="84397" bIns="42198">
            <a:spAutoFit/>
          </a:bodyPr>
          <a:lstStyle>
            <a:lvl1pPr marL="457200" indent="-457200"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7474" b="1" dirty="0">
                <a:latin typeface="+mn-lt"/>
                <a:ea typeface="標楷體" panose="03000509000000000000" pitchFamily="65" charset="-120"/>
              </a:rPr>
              <a:t>以社會變遷調查資料庫進行統計命理學之實證研究</a:t>
            </a:r>
            <a:r>
              <a:rPr lang="en-US" altLang="zh-TW" sz="2990" dirty="0">
                <a:latin typeface="+mn-lt"/>
                <a:ea typeface="標楷體" panose="03000509000000000000" pitchFamily="65" charset="-120"/>
              </a:rPr>
              <a:t/>
            </a:r>
            <a:br>
              <a:rPr lang="en-US" altLang="zh-TW" sz="2990" dirty="0">
                <a:latin typeface="+mn-lt"/>
                <a:ea typeface="標楷體" panose="03000509000000000000" pitchFamily="65" charset="-120"/>
              </a:rPr>
            </a:br>
            <a:r>
              <a:rPr lang="zh-TW" altLang="en-US" sz="5045" i="1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林聖軒</a:t>
            </a:r>
            <a:r>
              <a:rPr lang="de-DE" altLang="zh-TW" sz="4111" i="1" baseline="30000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1,2</a:t>
            </a:r>
            <a:r>
              <a:rPr lang="de-DE" altLang="zh-TW" sz="5045" i="1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,</a:t>
            </a:r>
            <a:r>
              <a:rPr lang="zh-TW" altLang="en-US" sz="5045" i="1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劉政猷</a:t>
            </a:r>
            <a:r>
              <a:rPr lang="en-US" altLang="zh-TW" sz="4111" i="1" baseline="30000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3,4</a:t>
            </a:r>
            <a:r>
              <a:rPr lang="de-DE" altLang="zh-TW" sz="5045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/>
            </a:r>
            <a:br>
              <a:rPr lang="de-DE" altLang="zh-TW" sz="5045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</a:br>
            <a:r>
              <a:rPr lang="en-US" altLang="zh-TW" sz="3737" i="1" baseline="30000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1</a:t>
            </a:r>
            <a:r>
              <a:rPr lang="zh-TW" altLang="en-US" sz="3737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國立交通大學統計學研究所 </a:t>
            </a:r>
            <a:r>
              <a:rPr lang="en-US" altLang="zh-TW" sz="3737" i="1" baseline="30000" dirty="0">
                <a:solidFill>
                  <a:srgbClr val="000000"/>
                </a:solidFill>
                <a:ea typeface="標楷體" panose="03000509000000000000" pitchFamily="65" charset="-120"/>
              </a:rPr>
              <a:t>2</a:t>
            </a:r>
            <a:r>
              <a:rPr lang="zh-TW" altLang="en-US" sz="3737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國立</a:t>
            </a:r>
            <a:r>
              <a:rPr lang="zh-TW" altLang="en-US" sz="3737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交通大學數據科學與工程</a:t>
            </a:r>
            <a:r>
              <a:rPr lang="zh-TW" altLang="en-US" sz="3737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研究所 </a:t>
            </a:r>
            <a:r>
              <a:rPr lang="en-US" altLang="zh-TW" sz="3737" i="1" baseline="30000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3</a:t>
            </a:r>
            <a:r>
              <a:rPr lang="zh-TW" altLang="en-US" sz="3737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中華</a:t>
            </a:r>
            <a:r>
              <a:rPr lang="zh-TW" altLang="en-US" sz="3737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宗教生命關懷教育推廣</a:t>
            </a:r>
            <a:r>
              <a:rPr lang="zh-TW" altLang="en-US" sz="3737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學會 </a:t>
            </a:r>
            <a:r>
              <a:rPr lang="en-US" altLang="zh-TW" sz="3363" i="1" baseline="30000" dirty="0">
                <a:solidFill>
                  <a:srgbClr val="000000"/>
                </a:solidFill>
                <a:ea typeface="標楷體" panose="03000509000000000000" pitchFamily="65" charset="-120"/>
              </a:rPr>
              <a:t>4</a:t>
            </a:r>
            <a:r>
              <a:rPr lang="zh-TW" altLang="en-US" sz="3737" dirty="0">
                <a:solidFill>
                  <a:srgbClr val="000000"/>
                </a:solidFill>
                <a:latin typeface="+mn-lt"/>
                <a:ea typeface="標楷體" panose="03000509000000000000" pitchFamily="65" charset="-120"/>
              </a:rPr>
              <a:t>輔仁大學宗教學系</a:t>
            </a:r>
            <a:endParaRPr lang="en-US" altLang="zh-TW" sz="3737" dirty="0">
              <a:solidFill>
                <a:srgbClr val="000000"/>
              </a:solidFill>
              <a:latin typeface="+mn-lt"/>
              <a:ea typeface="標楷體" panose="03000509000000000000" pitchFamily="65" charset="-120"/>
            </a:endParaRPr>
          </a:p>
        </p:txBody>
      </p:sp>
      <p:grpSp>
        <p:nvGrpSpPr>
          <p:cNvPr id="2369" name="群組 6"/>
          <p:cNvGrpSpPr>
            <a:grpSpLocks/>
          </p:cNvGrpSpPr>
          <p:nvPr/>
        </p:nvGrpSpPr>
        <p:grpSpPr bwMode="auto">
          <a:xfrm>
            <a:off x="572439" y="5407345"/>
            <a:ext cx="13961011" cy="3087384"/>
            <a:chOff x="1391446" y="9038820"/>
            <a:chExt cx="14812167" cy="2469296"/>
          </a:xfrm>
        </p:grpSpPr>
        <p:sp>
          <p:nvSpPr>
            <p:cNvPr id="2372" name="Text Box 4"/>
            <p:cNvSpPr txBox="1">
              <a:spLocks noChangeArrowheads="1"/>
            </p:cNvSpPr>
            <p:nvPr/>
          </p:nvSpPr>
          <p:spPr bwMode="auto">
            <a:xfrm>
              <a:off x="1391446" y="9763860"/>
              <a:ext cx="14680404" cy="988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4397" tIns="42198" rIns="84397" bIns="42198">
              <a:spAutoFit/>
            </a:bodyPr>
            <a:lstStyle>
              <a:lvl1pPr defTabSz="904875" eaLnBrk="0" hangingPunct="0">
                <a:spcBef>
                  <a:spcPct val="20000"/>
                </a:spcBef>
                <a:buChar char="•"/>
                <a:defRPr kumimoji="1" sz="15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904875" eaLnBrk="0" hangingPunct="0">
                <a:spcBef>
                  <a:spcPct val="20000"/>
                </a:spcBef>
                <a:buChar char="–"/>
                <a:defRPr kumimoji="1" sz="13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904875" eaLnBrk="0" hangingPunct="0">
                <a:spcBef>
                  <a:spcPct val="20000"/>
                </a:spcBef>
                <a:buChar char="•"/>
                <a:defRPr kumimoji="1" sz="11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904875" eaLnBrk="0" hangingPunct="0">
                <a:spcBef>
                  <a:spcPct val="20000"/>
                </a:spcBef>
                <a:buChar char="–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904875" eaLnBrk="0" hangingPunct="0">
                <a:spcBef>
                  <a:spcPct val="20000"/>
                </a:spcBef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9048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9048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9048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9048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3737" dirty="0">
                  <a:latin typeface="+mn-lt"/>
                  <a:ea typeface="標楷體" panose="03000509000000000000" pitchFamily="65" charset="-120"/>
                  <a:cs typeface="Arial" panose="020B0604020202020204" pitchFamily="34" charset="0"/>
                </a:rPr>
                <a:t>使用「臺灣社會變遷基本調查計畫</a:t>
              </a:r>
              <a:r>
                <a:rPr lang="en-US" altLang="zh-TW" sz="3737" dirty="0">
                  <a:latin typeface="+mn-lt"/>
                  <a:ea typeface="標楷體" panose="03000509000000000000" pitchFamily="65" charset="-120"/>
                  <a:cs typeface="Arial" panose="020B0604020202020204" pitchFamily="34" charset="0"/>
                </a:rPr>
                <a:t>(</a:t>
              </a:r>
              <a:r>
                <a:rPr lang="zh-TW" altLang="en-US" sz="3737" dirty="0">
                  <a:latin typeface="+mn-lt"/>
                  <a:ea typeface="標楷體" panose="03000509000000000000" pitchFamily="65" charset="-120"/>
                  <a:cs typeface="Arial" panose="020B0604020202020204" pitchFamily="34" charset="0"/>
                </a:rPr>
                <a:t>簡稱「變遷調查」</a:t>
              </a:r>
              <a:r>
                <a:rPr lang="en-US" altLang="zh-TW" sz="3737" dirty="0">
                  <a:latin typeface="+mn-lt"/>
                  <a:ea typeface="標楷體" panose="03000509000000000000" pitchFamily="65" charset="-120"/>
                  <a:cs typeface="Arial" panose="020B0604020202020204" pitchFamily="34" charset="0"/>
                </a:rPr>
                <a:t>)</a:t>
              </a:r>
              <a:r>
                <a:rPr lang="zh-TW" altLang="en-US" sz="3737" dirty="0">
                  <a:latin typeface="+mn-lt"/>
                  <a:ea typeface="標楷體" panose="03000509000000000000" pitchFamily="65" charset="-120"/>
                  <a:cs typeface="Arial" panose="020B0604020202020204" pitchFamily="34" charset="0"/>
                </a:rPr>
                <a:t>」資料庫，驗證命理學之準確度。</a:t>
              </a:r>
              <a:endPara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endParaRPr>
            </a:p>
          </p:txBody>
        </p:sp>
        <p:sp>
          <p:nvSpPr>
            <p:cNvPr id="2373" name="Text Box 5"/>
            <p:cNvSpPr txBox="1">
              <a:spLocks noChangeArrowheads="1"/>
            </p:cNvSpPr>
            <p:nvPr/>
          </p:nvSpPr>
          <p:spPr bwMode="auto">
            <a:xfrm>
              <a:off x="1431925" y="9038820"/>
              <a:ext cx="14771688" cy="630962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7754" tIns="48877" rIns="97754" bIns="48877">
              <a:spAutoFit/>
            </a:bodyPr>
            <a:lstStyle>
              <a:lvl1pPr defTabSz="2509838" eaLnBrk="0" hangingPunct="0">
                <a:spcBef>
                  <a:spcPct val="20000"/>
                </a:spcBef>
                <a:buChar char="•"/>
                <a:defRPr kumimoji="1" sz="15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2509838" eaLnBrk="0" hangingPunct="0">
                <a:spcBef>
                  <a:spcPct val="20000"/>
                </a:spcBef>
                <a:buChar char="–"/>
                <a:defRPr kumimoji="1" sz="13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2509838" eaLnBrk="0" hangingPunct="0">
                <a:spcBef>
                  <a:spcPct val="20000"/>
                </a:spcBef>
                <a:buChar char="•"/>
                <a:defRPr kumimoji="1" sz="11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2509838" eaLnBrk="0" hangingPunct="0">
                <a:spcBef>
                  <a:spcPct val="20000"/>
                </a:spcBef>
                <a:buChar char="–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2509838" eaLnBrk="0" hangingPunct="0">
                <a:spcBef>
                  <a:spcPct val="20000"/>
                </a:spcBef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25098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25098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25098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25098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0" lang="zh-TW" altLang="en-US" sz="4485" b="1" dirty="0">
                  <a:solidFill>
                    <a:schemeClr val="bg1"/>
                  </a:solidFill>
                  <a:latin typeface="+mn-lt"/>
                  <a:ea typeface="標楷體" panose="03000509000000000000" pitchFamily="65" charset="-120"/>
                </a:rPr>
                <a:t>研究目的</a:t>
              </a:r>
              <a:endParaRPr kumimoji="0" lang="en-US" altLang="zh-TW" sz="4485" b="1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</a:endParaRPr>
            </a:p>
          </p:txBody>
        </p:sp>
        <p:sp>
          <p:nvSpPr>
            <p:cNvPr id="2374" name="Text Box 5"/>
            <p:cNvSpPr txBox="1">
              <a:spLocks noChangeArrowheads="1"/>
            </p:cNvSpPr>
            <p:nvPr/>
          </p:nvSpPr>
          <p:spPr bwMode="auto">
            <a:xfrm>
              <a:off x="1403140" y="10877154"/>
              <a:ext cx="14734382" cy="630962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7754" tIns="48877" rIns="97754" bIns="48877">
              <a:spAutoFit/>
            </a:bodyPr>
            <a:lstStyle>
              <a:lvl1pPr defTabSz="2509838" eaLnBrk="0" hangingPunct="0">
                <a:spcBef>
                  <a:spcPct val="20000"/>
                </a:spcBef>
                <a:buChar char="•"/>
                <a:defRPr kumimoji="1" sz="15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2509838" eaLnBrk="0" hangingPunct="0">
                <a:spcBef>
                  <a:spcPct val="20000"/>
                </a:spcBef>
                <a:buChar char="–"/>
                <a:defRPr kumimoji="1" sz="13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2509838" eaLnBrk="0" hangingPunct="0">
                <a:spcBef>
                  <a:spcPct val="20000"/>
                </a:spcBef>
                <a:buChar char="•"/>
                <a:defRPr kumimoji="1" sz="11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2509838" eaLnBrk="0" hangingPunct="0">
                <a:spcBef>
                  <a:spcPct val="20000"/>
                </a:spcBef>
                <a:buChar char="–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2509838" eaLnBrk="0" hangingPunct="0">
                <a:spcBef>
                  <a:spcPct val="20000"/>
                </a:spcBef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25098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25098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25098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25098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99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4485" b="1" dirty="0">
                  <a:solidFill>
                    <a:schemeClr val="bg1"/>
                  </a:solidFill>
                  <a:latin typeface="+mn-lt"/>
                  <a:ea typeface="標楷體" panose="03000509000000000000" pitchFamily="65" charset="-120"/>
                  <a:cs typeface="Arial" panose="020B0604020202020204" pitchFamily="34" charset="0"/>
                </a:rPr>
                <a:t>受試者資料來源</a:t>
              </a:r>
              <a:endParaRPr lang="en-US" altLang="zh-TW" sz="4485" b="1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endParaRPr>
            </a:p>
          </p:txBody>
        </p:sp>
      </p:grp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572438" y="8597024"/>
            <a:ext cx="13836821" cy="296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97" tIns="42198" rIns="84397" bIns="42198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科技部自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1984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年推動「變遷調查」為全世界樣本數最大的綜合社會調查之一。訪問主題涵蓋家庭、教育、社會、政治、文化、傳播、宗教、人際關係及社會網絡等多面向。其中大部分皆為命理學可預測之項目，諸如婚姻狀態、收入狀況、職業、學歷、以及與家庭成員或社區鄰居之關係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194152"/>
              </p:ext>
            </p:extLst>
          </p:nvPr>
        </p:nvGraphicFramePr>
        <p:xfrm>
          <a:off x="633765" y="12368171"/>
          <a:ext cx="13943007" cy="4151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223">
                  <a:extLst>
                    <a:ext uri="{9D8B030D-6E8A-4147-A177-3AD203B41FA5}">
                      <a16:colId xmlns:a16="http://schemas.microsoft.com/office/drawing/2014/main" val="294314878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745763741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04330745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7297620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62539714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36292853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9208449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9082154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935757191"/>
                    </a:ext>
                  </a:extLst>
                </a:gridCol>
              </a:tblGrid>
              <a:tr h="59301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ID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出生時間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填表時間</a:t>
                      </a:r>
                      <a:endParaRPr lang="en-US" altLang="zh-TW" sz="27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真實的命運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82364"/>
                  </a:ext>
                </a:extLst>
              </a:tr>
              <a:tr h="593018">
                <a:tc v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年月日時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婚姻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收入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學歷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職業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46011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86030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16275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06184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21579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800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90542"/>
                  </a:ext>
                </a:extLst>
              </a:tr>
            </a:tbl>
          </a:graphicData>
        </a:graphic>
      </p:graphicFrame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2279" y="6518234"/>
            <a:ext cx="8551097" cy="6502268"/>
          </a:xfrm>
          <a:prstGeom prst="rect">
            <a:avLst/>
          </a:prstGeom>
          <a:ln w="22225">
            <a:solidFill>
              <a:schemeClr val="bg1">
                <a:lumMod val="50000"/>
              </a:schemeClr>
            </a:solidFill>
          </a:ln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6167" y="8056141"/>
            <a:ext cx="6706137" cy="4312030"/>
          </a:xfrm>
          <a:prstGeom prst="rect">
            <a:avLst/>
          </a:prstGeom>
          <a:ln w="22225">
            <a:solidFill>
              <a:schemeClr val="bg1">
                <a:lumMod val="50000"/>
              </a:schemeClr>
            </a:solidFill>
          </a:ln>
        </p:spPr>
      </p:pic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732855" y="27910555"/>
            <a:ext cx="13924156" cy="78889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754" tIns="48877" rIns="97754" bIns="48877">
            <a:spAutoFit/>
          </a:bodyPr>
          <a:lstStyle>
            <a:lvl1pPr defTabSz="2509838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2509838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2509838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2509838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2509838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85" b="1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統計分析</a:t>
            </a:r>
            <a:endParaRPr lang="en-US" altLang="zh-TW" sz="4485" b="1" dirty="0">
              <a:solidFill>
                <a:schemeClr val="bg1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04113"/>
              </p:ext>
            </p:extLst>
          </p:nvPr>
        </p:nvGraphicFramePr>
        <p:xfrm>
          <a:off x="841028" y="33149124"/>
          <a:ext cx="6196892" cy="355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223">
                  <a:extLst>
                    <a:ext uri="{9D8B030D-6E8A-4147-A177-3AD203B41FA5}">
                      <a16:colId xmlns:a16="http://schemas.microsoft.com/office/drawing/2014/main" val="294314878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745763741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04330745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72976206"/>
                    </a:ext>
                  </a:extLst>
                </a:gridCol>
              </a:tblGrid>
              <a:tr h="710765">
                <a:tc rowSpan="2" gridSpan="2"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命理師預測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82364"/>
                  </a:ext>
                </a:extLst>
              </a:tr>
              <a:tr h="710765"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沒有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46011"/>
                  </a:ext>
                </a:extLst>
              </a:tr>
              <a:tr h="710765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實際填表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86030"/>
                  </a:ext>
                </a:extLst>
              </a:tr>
              <a:tr h="710765">
                <a:tc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沒有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16275"/>
                  </a:ext>
                </a:extLst>
              </a:tr>
              <a:tr h="710765">
                <a:tc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N/A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06184"/>
                  </a:ext>
                </a:extLst>
              </a:tr>
            </a:tbl>
          </a:graphicData>
        </a:graphic>
      </p:graphicFrame>
      <p:sp>
        <p:nvSpPr>
          <p:cNvPr id="38" name="Text Box 5719"/>
          <p:cNvSpPr txBox="1">
            <a:spLocks noChangeArrowheads="1"/>
          </p:cNvSpPr>
          <p:nvPr/>
        </p:nvSpPr>
        <p:spPr bwMode="auto">
          <a:xfrm>
            <a:off x="731617" y="32575586"/>
            <a:ext cx="6393571" cy="49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zh-TW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Table</a:t>
            </a:r>
            <a:r>
              <a:rPr lang="zh-TW" altLang="en-US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1.</a:t>
            </a:r>
            <a:r>
              <a:rPr lang="zh-TW" altLang="en-US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zh-TW" altLang="en-US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問卷第十三題「您有沒有失業過？</a:t>
            </a:r>
            <a:r>
              <a:rPr lang="zh-TW" altLang="en-US" sz="2616" b="1" dirty="0">
                <a:latin typeface="+mn-lt"/>
                <a:ea typeface="標楷體" panose="03000509000000000000" pitchFamily="65" charset="-120"/>
              </a:rPr>
              <a:t>」</a:t>
            </a:r>
            <a:endParaRPr lang="en-US" altLang="zh-TW" sz="2616" b="1" dirty="0"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88745" y="36702947"/>
            <a:ext cx="6311291" cy="425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168" dirty="0">
                <a:latin typeface="+mn-lt"/>
                <a:ea typeface="標楷體" panose="03000509000000000000" pitchFamily="65" charset="-120"/>
              </a:rPr>
              <a:t>Kappa </a:t>
            </a:r>
            <a:r>
              <a:rPr lang="zh-TW" altLang="en-US" sz="2168" dirty="0">
                <a:latin typeface="+mn-lt"/>
                <a:ea typeface="標楷體" panose="03000509000000000000" pitchFamily="65" charset="-120"/>
              </a:rPr>
              <a:t>= 0.0217, p-value = 0.883</a:t>
            </a:r>
          </a:p>
        </p:txBody>
      </p:sp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57417"/>
              </p:ext>
            </p:extLst>
          </p:nvPr>
        </p:nvGraphicFramePr>
        <p:xfrm>
          <a:off x="7250360" y="33391634"/>
          <a:ext cx="7438608" cy="7538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768">
                  <a:extLst>
                    <a:ext uri="{9D8B030D-6E8A-4147-A177-3AD203B41FA5}">
                      <a16:colId xmlns:a16="http://schemas.microsoft.com/office/drawing/2014/main" val="2943148788"/>
                    </a:ext>
                  </a:extLst>
                </a:gridCol>
                <a:gridCol w="1239768">
                  <a:extLst>
                    <a:ext uri="{9D8B030D-6E8A-4147-A177-3AD203B41FA5}">
                      <a16:colId xmlns:a16="http://schemas.microsoft.com/office/drawing/2014/main" val="3745763741"/>
                    </a:ext>
                  </a:extLst>
                </a:gridCol>
                <a:gridCol w="1239768">
                  <a:extLst>
                    <a:ext uri="{9D8B030D-6E8A-4147-A177-3AD203B41FA5}">
                      <a16:colId xmlns:a16="http://schemas.microsoft.com/office/drawing/2014/main" val="2043307456"/>
                    </a:ext>
                  </a:extLst>
                </a:gridCol>
                <a:gridCol w="1239768">
                  <a:extLst>
                    <a:ext uri="{9D8B030D-6E8A-4147-A177-3AD203B41FA5}">
                      <a16:colId xmlns:a16="http://schemas.microsoft.com/office/drawing/2014/main" val="2272976206"/>
                    </a:ext>
                  </a:extLst>
                </a:gridCol>
                <a:gridCol w="1239768">
                  <a:extLst>
                    <a:ext uri="{9D8B030D-6E8A-4147-A177-3AD203B41FA5}">
                      <a16:colId xmlns:a16="http://schemas.microsoft.com/office/drawing/2014/main" val="840895015"/>
                    </a:ext>
                  </a:extLst>
                </a:gridCol>
                <a:gridCol w="1239768">
                  <a:extLst>
                    <a:ext uri="{9D8B030D-6E8A-4147-A177-3AD203B41FA5}">
                      <a16:colId xmlns:a16="http://schemas.microsoft.com/office/drawing/2014/main" val="1197048228"/>
                    </a:ext>
                  </a:extLst>
                </a:gridCol>
              </a:tblGrid>
              <a:tr h="971520">
                <a:tc rowSpan="2" gridSpan="2"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命理師預測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82364"/>
                  </a:ext>
                </a:extLst>
              </a:tr>
              <a:tr h="1596171"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很困擾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有些</a:t>
                      </a:r>
                      <a:endParaRPr lang="en-US" altLang="zh-TW" sz="27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困擾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不太</a:t>
                      </a:r>
                      <a:endParaRPr lang="en-US" altLang="zh-TW" sz="27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困擾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沒什麼困擾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46011"/>
                  </a:ext>
                </a:extLst>
              </a:tr>
              <a:tr h="1099583"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實際</a:t>
                      </a:r>
                      <a:endParaRPr lang="en-US" altLang="zh-TW" sz="27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填表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很困擾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86030"/>
                  </a:ext>
                </a:extLst>
              </a:tr>
              <a:tr h="1137597">
                <a:tc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有些</a:t>
                      </a:r>
                      <a:endParaRPr lang="en-US" altLang="zh-TW" sz="27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困擾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16275"/>
                  </a:ext>
                </a:extLst>
              </a:tr>
              <a:tr h="1137597">
                <a:tc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</a:t>
                      </a:r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太</a:t>
                      </a:r>
                      <a:endParaRPr lang="en-US" altLang="zh-TW" sz="27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困擾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06184"/>
                  </a:ext>
                </a:extLst>
              </a:tr>
              <a:tr h="1596171">
                <a:tc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沒什麼困擾</a:t>
                      </a: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3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912978"/>
                  </a:ext>
                </a:extLst>
              </a:tr>
            </a:tbl>
          </a:graphicData>
        </a:graphic>
      </p:graphicFrame>
      <p:sp>
        <p:nvSpPr>
          <p:cNvPr id="41" name="Text Box 5719"/>
          <p:cNvSpPr txBox="1">
            <a:spLocks noChangeArrowheads="1"/>
          </p:cNvSpPr>
          <p:nvPr/>
        </p:nvSpPr>
        <p:spPr bwMode="auto">
          <a:xfrm>
            <a:off x="7250362" y="32504737"/>
            <a:ext cx="7571293" cy="89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zh-TW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Table</a:t>
            </a:r>
            <a:r>
              <a:rPr lang="zh-TW" altLang="en-US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2.</a:t>
            </a:r>
            <a:r>
              <a:rPr lang="zh-TW" altLang="en-US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問卷第九十三題「總的來說，您覺得目前您和人相處有沒有困擾？」</a:t>
            </a:r>
            <a:endParaRPr lang="en-US" altLang="zh-TW" sz="2616" b="1" dirty="0"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91714" y="40930279"/>
            <a:ext cx="7497258" cy="425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658541" algn="l"/>
              </a:tabLst>
            </a:pPr>
            <a:r>
              <a:rPr lang="en-US" altLang="zh-TW" sz="2168" kern="100" dirty="0"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Kappa </a:t>
            </a:r>
            <a:r>
              <a:rPr lang="en-US" altLang="zh-TW" sz="2168" kern="100" dirty="0"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= 0.185, p-value = 0.102</a:t>
            </a:r>
            <a:endParaRPr lang="zh-TW" altLang="zh-TW" sz="2168" kern="100" dirty="0">
              <a:latin typeface="+mn-lt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3" name="Text Box 5719"/>
          <p:cNvSpPr txBox="1">
            <a:spLocks noChangeArrowheads="1"/>
          </p:cNvSpPr>
          <p:nvPr/>
        </p:nvSpPr>
        <p:spPr bwMode="auto">
          <a:xfrm>
            <a:off x="718943" y="37265438"/>
            <a:ext cx="6479134" cy="49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zh-TW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Table</a:t>
            </a:r>
            <a:r>
              <a:rPr lang="zh-TW" altLang="en-US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3.</a:t>
            </a:r>
            <a:r>
              <a:rPr lang="zh-TW" altLang="en-US" sz="2616" b="1" dirty="0">
                <a:solidFill>
                  <a:schemeClr val="accent2"/>
                </a:solidFill>
                <a:latin typeface="+mn-lt"/>
                <a:ea typeface="標楷體" panose="03000509000000000000" pitchFamily="65" charset="-120"/>
              </a:rPr>
              <a:t>問卷第六題「請問您結婚了嗎？」</a:t>
            </a:r>
            <a:endParaRPr lang="en-US" altLang="zh-TW" sz="2616" b="1" dirty="0">
              <a:latin typeface="+mn-lt"/>
              <a:ea typeface="標楷體" panose="03000509000000000000" pitchFamily="65" charset="-120"/>
            </a:endParaRPr>
          </a:p>
        </p:txBody>
      </p:sp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739169"/>
              </p:ext>
            </p:extLst>
          </p:nvPr>
        </p:nvGraphicFramePr>
        <p:xfrm>
          <a:off x="820011" y="37762498"/>
          <a:ext cx="6196892" cy="3049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223">
                  <a:extLst>
                    <a:ext uri="{9D8B030D-6E8A-4147-A177-3AD203B41FA5}">
                      <a16:colId xmlns:a16="http://schemas.microsoft.com/office/drawing/2014/main" val="294314878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745763741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04330745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72976206"/>
                    </a:ext>
                  </a:extLst>
                </a:gridCol>
              </a:tblGrid>
              <a:tr h="762378">
                <a:tc rowSpan="2" gridSpan="2"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命理師預測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82364"/>
                  </a:ext>
                </a:extLst>
              </a:tr>
              <a:tr h="762378"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未婚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已婚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46011"/>
                  </a:ext>
                </a:extLst>
              </a:tr>
              <a:tr h="762378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實際填表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未婚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86030"/>
                  </a:ext>
                </a:extLst>
              </a:tr>
              <a:tr h="762378">
                <a:tc vMerge="1">
                  <a:txBody>
                    <a:bodyPr/>
                    <a:lstStyle/>
                    <a:p>
                      <a:pPr algn="ctr"/>
                      <a:endParaRPr lang="zh-TW" altLang="en-US" sz="29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已婚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23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173984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736834" y="40935918"/>
            <a:ext cx="6262332" cy="425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2168" kern="100" dirty="0"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Kappa </a:t>
            </a:r>
            <a:r>
              <a:rPr lang="en-US" altLang="zh-TW" sz="2168" kern="100" dirty="0"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= 0.792, p-value = </a:t>
            </a:r>
            <a:r>
              <a:rPr lang="en-US" altLang="zh-TW" sz="2168" kern="100" dirty="0"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1.45x10</a:t>
            </a:r>
            <a:r>
              <a:rPr lang="en-US" altLang="zh-TW" sz="2168" kern="100" baseline="30000" dirty="0"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-5</a:t>
            </a:r>
            <a:endParaRPr lang="zh-TW" altLang="zh-TW" sz="2168" kern="100" dirty="0">
              <a:latin typeface="+mn-lt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53" name="表格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862434"/>
              </p:ext>
            </p:extLst>
          </p:nvPr>
        </p:nvGraphicFramePr>
        <p:xfrm>
          <a:off x="15519455" y="15417155"/>
          <a:ext cx="13943007" cy="4187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223">
                  <a:extLst>
                    <a:ext uri="{9D8B030D-6E8A-4147-A177-3AD203B41FA5}">
                      <a16:colId xmlns:a16="http://schemas.microsoft.com/office/drawing/2014/main" val="294314878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745763741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04330745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7297620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62539714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36292853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9208449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9082154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935757191"/>
                    </a:ext>
                  </a:extLst>
                </a:gridCol>
              </a:tblGrid>
              <a:tr h="598249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ID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出生時間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填表時間</a:t>
                      </a:r>
                      <a:endParaRPr lang="en-US" altLang="zh-TW" sz="26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命理師預測命運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真實的命運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82364"/>
                  </a:ext>
                </a:extLst>
              </a:tr>
              <a:tr h="598249">
                <a:tc v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年月日時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婚姻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收入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職業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46011"/>
                  </a:ext>
                </a:extLst>
              </a:tr>
              <a:tr h="59824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86030"/>
                  </a:ext>
                </a:extLst>
              </a:tr>
              <a:tr h="59824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16275"/>
                  </a:ext>
                </a:extLst>
              </a:tr>
              <a:tr h="59824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06184"/>
                  </a:ext>
                </a:extLst>
              </a:tr>
              <a:tr h="59824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21579"/>
                  </a:ext>
                </a:extLst>
              </a:tr>
              <a:tr h="59824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800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6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6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90542"/>
                  </a:ext>
                </a:extLst>
              </a:tr>
            </a:tbl>
          </a:graphicData>
        </a:graphic>
      </p:graphicFrame>
      <p:pic>
        <p:nvPicPr>
          <p:cNvPr id="27" name="圖片 26"/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676585" y="14226065"/>
            <a:ext cx="5439278" cy="1452482"/>
          </a:xfrm>
          <a:prstGeom prst="rect">
            <a:avLst/>
          </a:prstGeom>
        </p:spPr>
      </p:pic>
      <p:pic>
        <p:nvPicPr>
          <p:cNvPr id="65" name="圖片 64"/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170039" y="14234247"/>
            <a:ext cx="5439278" cy="1452482"/>
          </a:xfrm>
          <a:prstGeom prst="rect">
            <a:avLst/>
          </a:prstGeom>
        </p:spPr>
      </p:pic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22988975" y="13480748"/>
            <a:ext cx="3647010" cy="660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4397" tIns="42198" rIns="84397" bIns="42198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TW" altLang="en-US" sz="3737" b="1" dirty="0">
                <a:solidFill>
                  <a:srgbClr val="4CAA4E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相關性分析</a:t>
            </a:r>
            <a:endParaRPr lang="en-US" altLang="zh-TW" sz="3737" b="1" dirty="0">
              <a:solidFill>
                <a:srgbClr val="4CAA4E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732855" y="30244697"/>
            <a:ext cx="13924156" cy="78889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754" tIns="48877" rIns="97754" bIns="48877">
            <a:spAutoFit/>
          </a:bodyPr>
          <a:lstStyle>
            <a:lvl1pPr defTabSz="2509838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2509838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2509838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2509838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2509838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85" b="1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結果</a:t>
            </a:r>
            <a:endParaRPr lang="en-US" altLang="zh-TW" sz="4485" b="1" dirty="0">
              <a:solidFill>
                <a:schemeClr val="bg1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15488240" y="27007451"/>
            <a:ext cx="13924156" cy="78889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754" tIns="48877" rIns="97754" bIns="48877">
            <a:spAutoFit/>
          </a:bodyPr>
          <a:lstStyle>
            <a:lvl1pPr defTabSz="2509838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2509838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2509838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2509838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2509838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85" b="1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結論</a:t>
            </a:r>
            <a:endParaRPr lang="en-US" altLang="zh-TW" sz="4485" b="1" dirty="0">
              <a:solidFill>
                <a:schemeClr val="bg1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78" name="Text Box 5"/>
          <p:cNvSpPr txBox="1">
            <a:spLocks noChangeArrowheads="1"/>
          </p:cNvSpPr>
          <p:nvPr/>
        </p:nvSpPr>
        <p:spPr bwMode="auto">
          <a:xfrm>
            <a:off x="15438616" y="29993031"/>
            <a:ext cx="13924156" cy="78889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754" tIns="48877" rIns="97754" bIns="48877">
            <a:spAutoFit/>
          </a:bodyPr>
          <a:lstStyle>
            <a:lvl1pPr defTabSz="2509838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2509838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2509838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2509838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2509838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85" b="1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未來方向與目前遇到的問題</a:t>
            </a:r>
            <a:endParaRPr lang="en-US" altLang="zh-TW" sz="4485" b="1" dirty="0">
              <a:solidFill>
                <a:schemeClr val="bg1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15468328" y="34246342"/>
            <a:ext cx="13924156" cy="78889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754" tIns="48877" rIns="97754" bIns="48877">
            <a:spAutoFit/>
          </a:bodyPr>
          <a:lstStyle>
            <a:lvl1pPr defTabSz="2509838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2509838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2509838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2509838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2509838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2509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85" b="1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參考著作</a:t>
            </a:r>
            <a:endParaRPr lang="en-US" altLang="zh-TW" sz="4485" b="1" dirty="0">
              <a:solidFill>
                <a:schemeClr val="bg1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15360429" y="30935966"/>
            <a:ext cx="14198361" cy="296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4397" tIns="42198" rIns="84397" bIns="42198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742950" indent="-742950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效度</a:t>
            </a:r>
            <a:r>
              <a:rPr lang="en-US" altLang="zh-TW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(Validity)</a:t>
            </a:r>
            <a:r>
              <a:rPr lang="en-US" altLang="zh-TW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信度</a:t>
            </a:r>
            <a:r>
              <a:rPr lang="en-US" altLang="zh-TW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(Reliability)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：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不同門派之間的差異以及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標準命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盤的建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構。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742950" indent="-742950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仿照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羅森漢恩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實驗 </a:t>
            </a:r>
            <a:r>
              <a:rPr lang="en-US" altLang="zh-TW" sz="3737" dirty="0" smtClean="0">
                <a:ea typeface="標楷體" panose="03000509000000000000" pitchFamily="65" charset="-120"/>
                <a:cs typeface="Arial" panose="020B0604020202020204" pitchFamily="34" charset="0"/>
              </a:rPr>
              <a:t>( </a:t>
            </a:r>
            <a:r>
              <a:rPr lang="en-US" altLang="zh-TW" sz="3737" dirty="0" err="1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Rosenhan</a:t>
            </a:r>
            <a:r>
              <a:rPr lang="en-US" altLang="zh-TW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 Experiment</a:t>
            </a:r>
            <a:r>
              <a:rPr lang="en-US" altLang="zh-TW" sz="3737" dirty="0">
                <a:ea typeface="標楷體" panose="03000509000000000000" pitchFamily="65" charset="-120"/>
                <a:cs typeface="Arial" panose="020B0604020202020204" pitchFamily="34" charset="0"/>
              </a:rPr>
              <a:t> ) 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，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建構命理學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擂台。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742950" indent="-742950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重新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發展問卷，使其更符合命理師的論命經驗增加檢定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力。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742950" indent="-742950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該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學門的學術定位與目標</a:t>
            </a:r>
            <a:r>
              <a:rPr lang="zh-TW" altLang="en-US" sz="3737" dirty="0" smtClean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期刊。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2" name="Text Box 5719"/>
          <p:cNvSpPr txBox="1">
            <a:spLocks noChangeArrowheads="1"/>
          </p:cNvSpPr>
          <p:nvPr/>
        </p:nvSpPr>
        <p:spPr bwMode="auto">
          <a:xfrm>
            <a:off x="14917270" y="5752059"/>
            <a:ext cx="6393571" cy="61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Step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1.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問卷蒐集</a:t>
            </a:r>
            <a:endParaRPr lang="en-US" altLang="zh-TW" sz="3363" b="1" dirty="0">
              <a:solidFill>
                <a:srgbClr val="7030A0"/>
              </a:solidFill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647630" y="28659999"/>
            <a:ext cx="13836821" cy="123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97" tIns="42198" rIns="84397" bIns="42198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以資料庫實際的數值為真值，針對命理師預測填寫之數值，使用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Kappa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(Squared weighted)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統計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法進行效度分析。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687967" y="30990284"/>
            <a:ext cx="13836821" cy="123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97" tIns="42198" rIns="84397" bIns="42198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除了婚姻狀態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(p-value &lt; 0.001)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，其餘變項皆未達統計顯著標準。然而婚姻狀態經分析與「年齡」具有高度相關。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15446398" y="27883673"/>
            <a:ext cx="13836821" cy="181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97" tIns="42198" rIns="84397" bIns="42198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目前數據，尚無法證明命理學有預測之準度。然而該問卷以及研究設計，與命理師實際論命之流程亦有落差，未來研就必須改善以增加統計之檢定力。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5415330" y="35161036"/>
            <a:ext cx="13836821" cy="6986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97" tIns="42198" rIns="84397" bIns="42198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694138" indent="-694138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命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理學量化研究之模型與方法論。林聖軒、孫保羅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民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107)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。第七屆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【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中華傳統術數文化學術研討會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】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論文集。</a:t>
            </a:r>
          </a:p>
          <a:p>
            <a:pPr marL="694138" indent="-694138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命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理與統計的距離。林聖軒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民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109.02)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。科學發展月刊，第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566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期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694138" indent="-694138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中國語言學對主觀感受和命運影響的調查研究 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/ Investigation of the Impact of Chinese Onomastics on Subjective Perception and Fate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。林憶萱。臺灣人類學與民族學學會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2018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年會。</a:t>
            </a: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694138" indent="-694138" algn="just" eaLnBrk="1" hangingPunct="1">
              <a:spcBef>
                <a:spcPct val="0"/>
              </a:spcBef>
              <a:buFont typeface="+mj-lt"/>
              <a:buAutoNum type="arabicPeriod"/>
            </a:pP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命理與科學的衝突和解與共生 </a:t>
            </a:r>
            <a:r>
              <a:rPr lang="en-US" altLang="zh-TW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- </a:t>
            </a:r>
            <a:r>
              <a:rPr lang="zh-TW" altLang="en-US" sz="3737" dirty="0"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從「宗教對談」出發尋求解決之道</a:t>
            </a:r>
            <a:r>
              <a:rPr lang="zh-TW" altLang="en-US" sz="3737" dirty="0">
                <a:ea typeface="標楷體" panose="03000509000000000000" pitchFamily="65" charset="-120"/>
                <a:cs typeface="Arial" panose="020B0604020202020204" pitchFamily="34" charset="0"/>
              </a:rPr>
              <a:t>。林聖軒、劉政猷、鄭志明</a:t>
            </a:r>
            <a:r>
              <a:rPr lang="en-US" altLang="zh-TW" sz="3737" dirty="0"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3737" dirty="0">
                <a:ea typeface="標楷體" panose="03000509000000000000" pitchFamily="65" charset="-120"/>
                <a:cs typeface="Arial" panose="020B0604020202020204" pitchFamily="34" charset="0"/>
              </a:rPr>
              <a:t>民</a:t>
            </a:r>
            <a:r>
              <a:rPr lang="en-US" altLang="zh-TW" sz="3737" dirty="0">
                <a:ea typeface="標楷體" panose="03000509000000000000" pitchFamily="65" charset="-120"/>
                <a:cs typeface="Arial" panose="020B0604020202020204" pitchFamily="34" charset="0"/>
              </a:rPr>
              <a:t>109)</a:t>
            </a:r>
            <a:r>
              <a:rPr lang="zh-TW" altLang="en-US" sz="3737" dirty="0">
                <a:ea typeface="標楷體" panose="03000509000000000000" pitchFamily="65" charset="-120"/>
                <a:cs typeface="Arial" panose="020B0604020202020204" pitchFamily="34" charset="0"/>
              </a:rPr>
              <a:t>。第九屆</a:t>
            </a:r>
            <a:r>
              <a:rPr lang="en-US" altLang="zh-TW" sz="3737" dirty="0">
                <a:ea typeface="標楷體" panose="03000509000000000000" pitchFamily="65" charset="-120"/>
                <a:cs typeface="Arial" panose="020B0604020202020204" pitchFamily="34" charset="0"/>
              </a:rPr>
              <a:t>【</a:t>
            </a:r>
            <a:r>
              <a:rPr lang="zh-TW" altLang="en-US" sz="3737" dirty="0">
                <a:ea typeface="標楷體" panose="03000509000000000000" pitchFamily="65" charset="-120"/>
                <a:cs typeface="Arial" panose="020B0604020202020204" pitchFamily="34" charset="0"/>
              </a:rPr>
              <a:t>中華傳統術數文化學術研討會</a:t>
            </a:r>
            <a:r>
              <a:rPr lang="en-US" altLang="zh-TW" sz="3737" dirty="0">
                <a:ea typeface="標楷體" panose="03000509000000000000" pitchFamily="65" charset="-120"/>
                <a:cs typeface="Arial" panose="020B0604020202020204" pitchFamily="34" charset="0"/>
              </a:rPr>
              <a:t>】</a:t>
            </a:r>
            <a:r>
              <a:rPr lang="zh-TW" altLang="en-US" sz="3737" dirty="0">
                <a:ea typeface="標楷體" panose="03000509000000000000" pitchFamily="65" charset="-120"/>
                <a:cs typeface="Arial" panose="020B0604020202020204" pitchFamily="34" charset="0"/>
              </a:rPr>
              <a:t>論文集</a:t>
            </a:r>
            <a:r>
              <a:rPr lang="en-US" altLang="zh-TW" sz="3737" dirty="0"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3737" dirty="0">
                <a:ea typeface="標楷體" panose="03000509000000000000" pitchFamily="65" charset="-120"/>
                <a:cs typeface="Arial" panose="020B0604020202020204" pitchFamily="34" charset="0"/>
              </a:rPr>
              <a:t>出版中</a:t>
            </a:r>
            <a:r>
              <a:rPr lang="en-US" altLang="zh-TW" sz="3737" dirty="0"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r>
              <a:rPr lang="zh-TW" altLang="en-US" sz="3737" dirty="0"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</a:p>
          <a:p>
            <a:pPr marL="694138" indent="-694138" algn="just" eaLnBrk="1" hangingPunct="1">
              <a:spcBef>
                <a:spcPct val="0"/>
              </a:spcBef>
              <a:buFont typeface="+mj-lt"/>
              <a:buAutoNum type="arabicPeriod"/>
            </a:pPr>
            <a:endParaRPr lang="zh-TW" altLang="en-US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694138" indent="-694138" algn="just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zh-TW" sz="3737" dirty="0"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50" name="Text Box 5719"/>
          <p:cNvSpPr txBox="1">
            <a:spLocks noChangeArrowheads="1"/>
          </p:cNvSpPr>
          <p:nvPr/>
        </p:nvSpPr>
        <p:spPr bwMode="auto">
          <a:xfrm>
            <a:off x="610592" y="11715042"/>
            <a:ext cx="6393571" cy="61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Step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2.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問卷資料彙整</a:t>
            </a:r>
            <a:endParaRPr lang="en-US" altLang="zh-TW" sz="3363" b="1" dirty="0">
              <a:solidFill>
                <a:srgbClr val="7030A0"/>
              </a:solidFill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54" name="Text Box 5719"/>
          <p:cNvSpPr txBox="1">
            <a:spLocks noChangeArrowheads="1"/>
          </p:cNvSpPr>
          <p:nvPr/>
        </p:nvSpPr>
        <p:spPr bwMode="auto">
          <a:xfrm>
            <a:off x="572438" y="17016217"/>
            <a:ext cx="6393571" cy="61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Step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3.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留下出生時間與填表時間</a:t>
            </a:r>
            <a:endParaRPr lang="en-US" altLang="zh-TW" sz="3363" b="1" dirty="0">
              <a:solidFill>
                <a:srgbClr val="7030A0"/>
              </a:solidFill>
              <a:latin typeface="+mn-lt"/>
              <a:ea typeface="標楷體" panose="03000509000000000000" pitchFamily="65" charset="-120"/>
            </a:endParaRPr>
          </a:p>
        </p:txBody>
      </p:sp>
      <p:graphicFrame>
        <p:nvGraphicFramePr>
          <p:cNvPr id="55" name="表格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278563"/>
              </p:ext>
            </p:extLst>
          </p:nvPr>
        </p:nvGraphicFramePr>
        <p:xfrm>
          <a:off x="633765" y="17609681"/>
          <a:ext cx="13943007" cy="4151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223">
                  <a:extLst>
                    <a:ext uri="{9D8B030D-6E8A-4147-A177-3AD203B41FA5}">
                      <a16:colId xmlns:a16="http://schemas.microsoft.com/office/drawing/2014/main" val="294314878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745763741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04330745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7297620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62539714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36292853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9208449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9082154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935757191"/>
                    </a:ext>
                  </a:extLst>
                </a:gridCol>
              </a:tblGrid>
              <a:tr h="59301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ID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出生時間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填表時間</a:t>
                      </a:r>
                      <a:endParaRPr lang="en-US" altLang="zh-TW" sz="27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真實的命運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82364"/>
                  </a:ext>
                </a:extLst>
              </a:tr>
              <a:tr h="593018">
                <a:tc v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年月日時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婚姻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收入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學歷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職業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46011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86030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16275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06184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21579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800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90542"/>
                  </a:ext>
                </a:extLst>
              </a:tr>
            </a:tbl>
          </a:graphicData>
        </a:graphic>
      </p:graphicFrame>
      <p:sp>
        <p:nvSpPr>
          <p:cNvPr id="56" name="Text Box 5719"/>
          <p:cNvSpPr txBox="1">
            <a:spLocks noChangeArrowheads="1"/>
          </p:cNvSpPr>
          <p:nvPr/>
        </p:nvSpPr>
        <p:spPr bwMode="auto">
          <a:xfrm>
            <a:off x="5538415" y="21823897"/>
            <a:ext cx="6393571" cy="61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Step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4.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軟體得到命盤</a:t>
            </a:r>
            <a:endParaRPr lang="en-US" altLang="zh-TW" sz="3363" b="1" dirty="0">
              <a:solidFill>
                <a:srgbClr val="7030A0"/>
              </a:solidFill>
              <a:latin typeface="+mn-lt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" r="939"/>
          <a:stretch/>
        </p:blipFill>
        <p:spPr>
          <a:xfrm>
            <a:off x="5538926" y="22506398"/>
            <a:ext cx="5659629" cy="5142201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88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67366">
            <a:off x="13004537" y="10559605"/>
            <a:ext cx="2140043" cy="1814878"/>
          </a:xfrm>
          <a:prstGeom prst="rect">
            <a:avLst/>
          </a:prstGeom>
        </p:spPr>
      </p:pic>
      <p:pic>
        <p:nvPicPr>
          <p:cNvPr id="62" name="圖片 61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80164">
            <a:off x="7298722" y="16126952"/>
            <a:ext cx="2140043" cy="1814878"/>
          </a:xfrm>
          <a:prstGeom prst="rect">
            <a:avLst/>
          </a:prstGeom>
        </p:spPr>
      </p:pic>
      <p:pic>
        <p:nvPicPr>
          <p:cNvPr id="63" name="圖片 62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446915">
            <a:off x="3394687" y="21888997"/>
            <a:ext cx="2140043" cy="1814878"/>
          </a:xfrm>
          <a:prstGeom prst="rect">
            <a:avLst/>
          </a:prstGeom>
        </p:spPr>
      </p:pic>
      <p:sp>
        <p:nvSpPr>
          <p:cNvPr id="64" name="Text Box 5719"/>
          <p:cNvSpPr txBox="1">
            <a:spLocks noChangeArrowheads="1"/>
          </p:cNvSpPr>
          <p:nvPr/>
        </p:nvSpPr>
        <p:spPr bwMode="auto">
          <a:xfrm>
            <a:off x="15437747" y="21061676"/>
            <a:ext cx="6393571" cy="61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Step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5.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命理師預測命運</a:t>
            </a:r>
            <a:endParaRPr lang="en-US" altLang="zh-TW" sz="3363" b="1" dirty="0">
              <a:solidFill>
                <a:srgbClr val="7030A0"/>
              </a:solidFill>
              <a:latin typeface="+mn-lt"/>
              <a:ea typeface="標楷體" panose="03000509000000000000" pitchFamily="65" charset="-120"/>
            </a:endParaRPr>
          </a:p>
        </p:txBody>
      </p:sp>
      <p:pic>
        <p:nvPicPr>
          <p:cNvPr id="67" name="圖片 66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34221">
            <a:off x="12171075" y="24086692"/>
            <a:ext cx="2140043" cy="1814878"/>
          </a:xfrm>
          <a:prstGeom prst="rect">
            <a:avLst/>
          </a:prstGeom>
        </p:spPr>
      </p:pic>
      <p:graphicFrame>
        <p:nvGraphicFramePr>
          <p:cNvPr id="68" name="表格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11276"/>
              </p:ext>
            </p:extLst>
          </p:nvPr>
        </p:nvGraphicFramePr>
        <p:xfrm>
          <a:off x="15449477" y="21796761"/>
          <a:ext cx="13943007" cy="4151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223">
                  <a:extLst>
                    <a:ext uri="{9D8B030D-6E8A-4147-A177-3AD203B41FA5}">
                      <a16:colId xmlns:a16="http://schemas.microsoft.com/office/drawing/2014/main" val="294314878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745763741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04330745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72976206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62539714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236292853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39208449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90821548"/>
                    </a:ext>
                  </a:extLst>
                </a:gridCol>
                <a:gridCol w="1549223">
                  <a:extLst>
                    <a:ext uri="{9D8B030D-6E8A-4147-A177-3AD203B41FA5}">
                      <a16:colId xmlns:a16="http://schemas.microsoft.com/office/drawing/2014/main" val="2935757191"/>
                    </a:ext>
                  </a:extLst>
                </a:gridCol>
              </a:tblGrid>
              <a:tr h="59301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ID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出生時間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填表時間</a:t>
                      </a:r>
                      <a:endParaRPr lang="en-US" altLang="zh-TW" sz="2700" b="0" dirty="0" smtClean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命理師預測命運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82364"/>
                  </a:ext>
                </a:extLst>
              </a:tr>
              <a:tr h="593018">
                <a:tc vMerge="1">
                  <a:txBody>
                    <a:bodyPr/>
                    <a:lstStyle/>
                    <a:p>
                      <a:pPr algn="l"/>
                      <a:endParaRPr lang="zh-TW" altLang="en-US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年月日時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年月日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婚姻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收入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學歷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職業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bg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zh-TW" altLang="en-US" sz="2700" b="0" dirty="0">
                        <a:solidFill>
                          <a:schemeClr val="bg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46011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86030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16275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06184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21579"/>
                  </a:ext>
                </a:extLst>
              </a:tr>
              <a:tr h="5930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800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b="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···</a:t>
                      </a:r>
                      <a:endParaRPr lang="zh-TW" altLang="en-US" sz="2700" b="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33" marR="85433" marT="42716" marB="42716"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B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90542"/>
                  </a:ext>
                </a:extLst>
              </a:tr>
            </a:tbl>
          </a:graphicData>
        </a:graphic>
      </p:graphicFrame>
      <p:sp>
        <p:nvSpPr>
          <p:cNvPr id="69" name="Text Box 5719"/>
          <p:cNvSpPr txBox="1">
            <a:spLocks noChangeArrowheads="1"/>
          </p:cNvSpPr>
          <p:nvPr/>
        </p:nvSpPr>
        <p:spPr bwMode="auto">
          <a:xfrm>
            <a:off x="15519455" y="14564279"/>
            <a:ext cx="6393571" cy="61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566" tIns="46783" rIns="93566" bIns="46783">
            <a:spAutoFit/>
          </a:bodyPr>
          <a:lstStyle>
            <a:lvl1pPr defTabSz="904875" eaLnBrk="0" hangingPunct="0">
              <a:spcBef>
                <a:spcPct val="20000"/>
              </a:spcBef>
              <a:buChar char="•"/>
              <a:defRPr kumimoji="1" sz="15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4875" eaLnBrk="0" hangingPunct="0">
              <a:spcBef>
                <a:spcPct val="20000"/>
              </a:spcBef>
              <a:buChar char="–"/>
              <a:defRPr kumimoji="1" sz="13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4875" eaLnBrk="0" hangingPunct="0">
              <a:spcBef>
                <a:spcPct val="20000"/>
              </a:spcBef>
              <a:buChar char="•"/>
              <a:defRPr kumimoji="1" sz="11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4875" eaLnBrk="0" hangingPunct="0">
              <a:spcBef>
                <a:spcPct val="20000"/>
              </a:spcBef>
              <a:buChar char="–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4875" eaLnBrk="0" hangingPunct="0">
              <a:spcBef>
                <a:spcPct val="20000"/>
              </a:spcBef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Step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</a:t>
            </a:r>
            <a:r>
              <a:rPr lang="en-US" altLang="zh-TW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6.</a:t>
            </a:r>
            <a:r>
              <a:rPr lang="zh-TW" altLang="en-US" sz="3363" b="1" dirty="0">
                <a:solidFill>
                  <a:srgbClr val="7030A0"/>
                </a:solidFill>
                <a:latin typeface="+mn-lt"/>
                <a:ea typeface="標楷體" panose="03000509000000000000" pitchFamily="65" charset="-120"/>
              </a:rPr>
              <a:t> 補上真實的命運</a:t>
            </a:r>
            <a:endParaRPr lang="en-US" altLang="zh-TW" sz="3363" b="1" dirty="0">
              <a:solidFill>
                <a:srgbClr val="7030A0"/>
              </a:solidFill>
              <a:latin typeface="+mn-lt"/>
              <a:ea typeface="標楷體" panose="03000509000000000000" pitchFamily="65" charset="-120"/>
            </a:endParaRPr>
          </a:p>
        </p:txBody>
      </p:sp>
      <p:pic>
        <p:nvPicPr>
          <p:cNvPr id="70" name="圖片 69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64392" y="19539036"/>
            <a:ext cx="2140043" cy="18148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4420</TotalTime>
  <Words>879</Words>
  <Application>Microsoft Office PowerPoint</Application>
  <PresentationFormat>自訂</PresentationFormat>
  <Paragraphs>288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Times New Roman</vt:lpstr>
      <vt:lpstr>Wingdings</vt:lpstr>
      <vt:lpstr>預設簡報設計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林口兒童心智科</dc:creator>
  <cp:lastModifiedBy>USER</cp:lastModifiedBy>
  <cp:revision>166</cp:revision>
  <cp:lastPrinted>2013-11-01T11:29:31Z</cp:lastPrinted>
  <dcterms:created xsi:type="dcterms:W3CDTF">2004-05-28T03:01:16Z</dcterms:created>
  <dcterms:modified xsi:type="dcterms:W3CDTF">2020-07-01T02:10:53Z</dcterms:modified>
</cp:coreProperties>
</file>